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64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331" r:id="rId29"/>
    <p:sldId id="332" r:id="rId30"/>
    <p:sldId id="333" r:id="rId31"/>
    <p:sldId id="334" r:id="rId32"/>
    <p:sldId id="335" r:id="rId3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4660"/>
  </p:normalViewPr>
  <p:slideViewPr>
    <p:cSldViewPr>
      <p:cViewPr>
        <p:scale>
          <a:sx n="75" d="100"/>
          <a:sy n="75" d="100"/>
        </p:scale>
        <p:origin x="-1074" y="3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8A6C9-12CC-427A-829A-FAB452821DAE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C64-3D3C-4129-A961-E6B0872B5569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F34E9-03E3-4237-9281-20BD656DDD60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398F0-792F-4324-BDEC-043CDC232CD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AB77D-A21F-4738-9643-9CDF417A2EFE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086370-A2B5-4B13-B7EC-90E28495723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 descr="Imagem relacionad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-459432"/>
            <a:ext cx="7560840" cy="2621092"/>
          </a:xfrm>
          <a:prstGeom prst="rect">
            <a:avLst/>
          </a:prstGeom>
          <a:noFill/>
        </p:spPr>
      </p:pic>
      <p:pic>
        <p:nvPicPr>
          <p:cNvPr id="4" name="Picture 9" descr="re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aturation sat="3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08520" y="144016"/>
            <a:ext cx="9252520" cy="6741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A1CBF-1C51-491D-A20A-75BBB81D7434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D4EAFE-EBC1-460B-9F10-FFF70CAABE10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98790-739F-4A9A-AA3D-0F7B483241C0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A4742-71BC-415D-82B6-1B5554557402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92231-95CD-47BB-ABA6-E224943F3949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EACC0-68E3-4D5E-9E6C-84AA7E2653B5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B19B4-5510-4D8B-B9F6-2DEA19E27B91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4BFDE-D886-4AA3-A662-1DD1DFACEB3E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D6025-68AA-4D64-BC7B-2E1E2C3B9626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614B4-A9DC-42B6-B947-A3E9812D5A06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F98FF4-D37E-484D-B9AA-2AC5EF20486A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26A17-28C0-4F56-80D8-A19F7730815F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72DDAB-17B6-4675-A674-0A6244FF91A2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94E638-E665-45F4-ACD9-2D2E8CDE3124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C11CD-D7BE-4B7A-BB61-1CBB80E8D617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DE717-26A1-4C1C-ABBC-C1677E11D82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rede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 xmlns="">
                  <a14:imgLayer r:embed="rId16">
                    <a14:imgEffect>
                      <a14:saturation sat="30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-108520" y="171400"/>
            <a:ext cx="9252520" cy="6713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pt-BR" smtClean="0"/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1A19D45-C90E-4983-9DFB-51ADFB532CE2}" type="datetimeFigureOut">
              <a:rPr lang="pt-BR"/>
              <a:pPr>
                <a:defRPr/>
              </a:pPr>
              <a:t>05/02/2019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1BDBFFC-D5F6-4590-97A2-662E02F11FA7}" type="slidenum">
              <a:rPr lang="pt-BR"/>
              <a:pPr>
                <a:defRPr/>
              </a:pPr>
              <a:t>‹#›</a:t>
            </a:fld>
            <a:endParaRPr lang="pt-BR"/>
          </a:p>
        </p:txBody>
      </p:sp>
      <p:pic>
        <p:nvPicPr>
          <p:cNvPr id="10" name="Picture 11" descr="titulo3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0825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2" descr="Imagem relacionada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804248" y="6165304"/>
            <a:ext cx="2088232" cy="72392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58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pt.slideshare.net/prazins/sesso-do-modelo-osicamada-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/>
        </p:nvSpPr>
        <p:spPr bwMode="auto">
          <a:xfrm>
            <a:off x="0" y="4293096"/>
            <a:ext cx="7670800" cy="430212"/>
          </a:xfrm>
          <a:prstGeom prst="rect">
            <a:avLst/>
          </a:prstGeom>
          <a:solidFill>
            <a:schemeClr val="tx2"/>
          </a:solidFill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Recife-PE,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06 </a:t>
            </a: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fevereiro </a:t>
            </a:r>
            <a:r>
              <a:rPr lang="pt-BR" sz="2200" b="1" dirty="0">
                <a:solidFill>
                  <a:schemeClr val="bg1"/>
                </a:solidFill>
                <a:latin typeface="+mn-lt"/>
                <a:cs typeface="Arial" pitchFamily="34" charset="0"/>
              </a:rPr>
              <a:t>de </a:t>
            </a:r>
            <a:r>
              <a:rPr lang="pt-BR" sz="2200" b="1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2019</a:t>
            </a:r>
            <a:endParaRPr lang="pt-BR" sz="2200" b="1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3" name="Retângulo 2"/>
          <p:cNvSpPr>
            <a:spLocks noChangeArrowheads="1"/>
          </p:cNvSpPr>
          <p:nvPr/>
        </p:nvSpPr>
        <p:spPr bwMode="auto">
          <a:xfrm>
            <a:off x="34925" y="2795092"/>
            <a:ext cx="9144000" cy="13849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		 </a:t>
            </a:r>
            <a:r>
              <a:rPr lang="pt-BR" altLang="pt-BR" sz="2800" b="1" dirty="0" smtClean="0">
                <a:solidFill>
                  <a:schemeClr val="bg1"/>
                </a:solidFill>
              </a:rPr>
              <a:t>Redes de Computadores:</a:t>
            </a:r>
          </a:p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1"/>
                </a:solidFill>
              </a:rPr>
              <a:t>	 	 </a:t>
            </a:r>
            <a:r>
              <a:rPr lang="pt-BR" altLang="pt-BR" sz="2800" b="1" dirty="0" smtClean="0">
                <a:solidFill>
                  <a:schemeClr val="bg1"/>
                </a:solidFill>
              </a:rPr>
              <a:t>Introdução</a:t>
            </a:r>
            <a:endParaRPr lang="pt-BR" altLang="pt-BR" sz="2800" b="1" dirty="0" smtClean="0">
              <a:solidFill>
                <a:schemeClr val="bg1"/>
              </a:solidFill>
            </a:endParaRPr>
          </a:p>
          <a:p>
            <a:pPr eaLnBrk="1" hangingPunct="1">
              <a:defRPr/>
            </a:pPr>
            <a:r>
              <a:rPr lang="pt-BR" altLang="pt-BR" sz="2800" b="1" dirty="0" smtClean="0">
                <a:solidFill>
                  <a:schemeClr val="bg1"/>
                </a:solidFill>
              </a:rPr>
              <a:t>		 Nivia Cruz Quental, Dra</a:t>
            </a:r>
          </a:p>
        </p:txBody>
      </p:sp>
      <p:pic>
        <p:nvPicPr>
          <p:cNvPr id="4" name="Picture 4" descr="http://www.unisinos.br/blogs/historia/files/2011/10/pesquis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838" y="2708920"/>
            <a:ext cx="1597025" cy="14478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Aproximadamente hierárquica</a:t>
            </a:r>
          </a:p>
          <a:p>
            <a:pPr lvl="1"/>
            <a:r>
              <a:rPr lang="it-IT" dirty="0" smtClean="0"/>
              <a:t>No centro: ISPs “tier-1” (e.g., Embratel, MCI, Sprint,</a:t>
            </a:r>
            <a:r>
              <a:rPr lang="en-US" dirty="0" smtClean="0"/>
              <a:t>AT&amp;T, Cable and Wireless), </a:t>
            </a:r>
          </a:p>
          <a:p>
            <a:pPr lvl="2"/>
            <a:r>
              <a:rPr lang="en-US" dirty="0" err="1" smtClean="0"/>
              <a:t>Cobertura</a:t>
            </a:r>
            <a:r>
              <a:rPr lang="en-US" dirty="0" smtClean="0"/>
              <a:t> </a:t>
            </a:r>
            <a:r>
              <a:rPr lang="pt-BR" dirty="0" smtClean="0"/>
              <a:t>nacional/internacional</a:t>
            </a:r>
          </a:p>
          <a:p>
            <a:pPr lvl="2"/>
            <a:r>
              <a:rPr lang="pt-BR" dirty="0" smtClean="0"/>
              <a:t> Tratam outros como iguais</a:t>
            </a:r>
            <a:endParaRPr lang="pt-B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4267200"/>
            <a:ext cx="6762750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ISPs “Tier-2” : ISPs menores (geralmente regionais)</a:t>
            </a:r>
          </a:p>
          <a:p>
            <a:pPr lvl="1"/>
            <a:r>
              <a:rPr lang="pt-BR" dirty="0" smtClean="0"/>
              <a:t> Se conectam a um ou mais ISPs tier-1, possivelmente através de outros ISPs tier-2</a:t>
            </a:r>
            <a:endParaRPr lang="pt-B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429000"/>
            <a:ext cx="69151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ISPs “Tier-3”e ISPs locais</a:t>
            </a:r>
          </a:p>
          <a:p>
            <a:pPr lvl="1"/>
            <a:r>
              <a:rPr lang="pt-BR" dirty="0" smtClean="0"/>
              <a:t> Última rede de acesso (mais próxima aos end systems)</a:t>
            </a:r>
            <a:endParaRPr lang="pt-B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971800"/>
            <a:ext cx="63722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Rede das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38400"/>
            <a:ext cx="5857875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Redes Broadband</a:t>
            </a:r>
            <a:endParaRPr lang="pt-BR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Redes compostas de servidores, uma rede principal e uma rede de acesso aos clientes</a:t>
            </a:r>
            <a:endParaRPr lang="pt-BR" smtClean="0">
              <a:solidFill>
                <a:srgbClr val="FF0000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2500313"/>
            <a:ext cx="73437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ctagon 5"/>
          <p:cNvSpPr/>
          <p:nvPr/>
        </p:nvSpPr>
        <p:spPr>
          <a:xfrm>
            <a:off x="6876256" y="4005064"/>
            <a:ext cx="1440160" cy="936104"/>
          </a:xfrm>
          <a:prstGeom prst="oc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Celular</a:t>
            </a:r>
          </a:p>
          <a:p>
            <a:pPr algn="ctr"/>
            <a:r>
              <a:rPr lang="pt-BR" dirty="0" smtClean="0"/>
              <a:t>(Wifi/4G)</a:t>
            </a:r>
            <a:endParaRPr lang="pt-BR" dirty="0"/>
          </a:p>
        </p:txBody>
      </p:sp>
      <p:sp>
        <p:nvSpPr>
          <p:cNvPr id="7" name="Octagon 6"/>
          <p:cNvSpPr/>
          <p:nvPr/>
        </p:nvSpPr>
        <p:spPr>
          <a:xfrm>
            <a:off x="6876256" y="5445224"/>
            <a:ext cx="1728192" cy="864096"/>
          </a:xfrm>
          <a:prstGeom prst="octag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Computador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Elementos de uma Rede Broadband</a:t>
            </a:r>
            <a:endParaRPr lang="pt-BR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Servidores</a:t>
            </a:r>
          </a:p>
          <a:p>
            <a:pPr lvl="1"/>
            <a:r>
              <a:rPr lang="pt-BR" smtClean="0"/>
              <a:t>Servidores de Internet</a:t>
            </a:r>
          </a:p>
          <a:p>
            <a:pPr lvl="1"/>
            <a:r>
              <a:rPr lang="pt-BR" smtClean="0"/>
              <a:t>Servidores de Vídeo on-demand</a:t>
            </a:r>
          </a:p>
          <a:p>
            <a:pPr lvl="1"/>
            <a:r>
              <a:rPr lang="pt-BR" smtClean="0"/>
              <a:t>Servidores de Áudio on-demand</a:t>
            </a:r>
          </a:p>
          <a:p>
            <a:pPr lvl="1"/>
            <a:r>
              <a:rPr lang="pt-BR" smtClean="0"/>
              <a:t>Centrais de programação de TV broadcast</a:t>
            </a:r>
          </a:p>
          <a:p>
            <a:r>
              <a:rPr lang="pt-BR" smtClean="0"/>
              <a:t>Rede principal</a:t>
            </a:r>
          </a:p>
          <a:p>
            <a:pPr lvl="1"/>
            <a:r>
              <a:rPr lang="pt-BR" smtClean="0"/>
              <a:t>Rede de alta capacidade</a:t>
            </a:r>
          </a:p>
          <a:p>
            <a:pPr lvl="2"/>
            <a:r>
              <a:rPr lang="pt-BR" sz="1800" smtClean="0"/>
              <a:t>ATM</a:t>
            </a:r>
          </a:p>
          <a:p>
            <a:pPr lvl="2"/>
            <a:r>
              <a:rPr lang="pt-BR" sz="1800" smtClean="0"/>
              <a:t>TCP/IP</a:t>
            </a:r>
          </a:p>
          <a:p>
            <a:pPr lvl="1"/>
            <a:r>
              <a:rPr lang="pt-BR" smtClean="0"/>
              <a:t>Interconecta os servidores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Elementos de uma Rede Broadband</a:t>
            </a:r>
            <a:endParaRPr lang="pt-BR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smtClean="0"/>
              <a:t>Redes de Acesso</a:t>
            </a:r>
          </a:p>
          <a:p>
            <a:pPr lvl="1"/>
            <a:r>
              <a:rPr lang="pt-BR" smtClean="0"/>
              <a:t>Liga a rede principal à residência do usuário</a:t>
            </a:r>
          </a:p>
          <a:p>
            <a:pPr lvl="2"/>
            <a:r>
              <a:rPr lang="pt-BR" sz="2000" smtClean="0"/>
              <a:t>Cabos (coaxial, par trançado)</a:t>
            </a:r>
          </a:p>
          <a:p>
            <a:pPr lvl="2"/>
            <a:r>
              <a:rPr lang="pt-BR" sz="2000" smtClean="0"/>
              <a:t>Fibras óticas</a:t>
            </a:r>
          </a:p>
          <a:p>
            <a:pPr lvl="2"/>
            <a:r>
              <a:rPr lang="pt-BR" sz="2000" smtClean="0"/>
              <a:t>Wireless (rádio, satélite)</a:t>
            </a:r>
          </a:p>
          <a:p>
            <a:pPr lvl="2"/>
            <a:r>
              <a:rPr lang="pt-BR" sz="2000" smtClean="0"/>
              <a:t>Combinação de tecnologias</a:t>
            </a:r>
          </a:p>
          <a:p>
            <a:pPr lvl="1"/>
            <a:endParaRPr 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dirty="0" smtClean="0"/>
              <a:t>Redes de Acesso</a:t>
            </a:r>
            <a:endParaRPr lang="pt-BR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pt-BR" dirty="0" smtClean="0"/>
              <a:t>Tecnologias</a:t>
            </a:r>
          </a:p>
          <a:p>
            <a:pPr lvl="1"/>
            <a:r>
              <a:rPr lang="pt-BR" dirty="0" smtClean="0"/>
              <a:t>FTTC- Fiber to the curb</a:t>
            </a:r>
          </a:p>
          <a:p>
            <a:pPr lvl="1"/>
            <a:r>
              <a:rPr lang="pt-BR" dirty="0" smtClean="0"/>
              <a:t>FTTH – Fiber to the home</a:t>
            </a:r>
          </a:p>
          <a:p>
            <a:pPr lvl="1"/>
            <a:r>
              <a:rPr lang="pt-BR" dirty="0" smtClean="0"/>
              <a:t>HFC – Hybrid Fiber Coax</a:t>
            </a:r>
          </a:p>
          <a:p>
            <a:pPr lvl="1"/>
            <a:r>
              <a:rPr lang="pt-BR" dirty="0" smtClean="0"/>
              <a:t>xDSL – Digital Subscriber line</a:t>
            </a:r>
          </a:p>
          <a:p>
            <a:pPr lvl="1"/>
            <a:r>
              <a:rPr lang="pt-BR" dirty="0" smtClean="0"/>
              <a:t>WiMAX</a:t>
            </a:r>
            <a:r>
              <a:rPr lang="pt-BR" dirty="0" smtClean="0"/>
              <a:t>, WiFi, LTE, </a:t>
            </a:r>
            <a:r>
              <a:rPr lang="pt-BR" dirty="0" smtClean="0"/>
              <a:t>3Gm MMDS, LMDS </a:t>
            </a:r>
            <a:r>
              <a:rPr lang="pt-BR" dirty="0" smtClean="0"/>
              <a:t>...</a:t>
            </a:r>
          </a:p>
          <a:p>
            <a:pPr lvl="1"/>
            <a:endParaRPr lang="pt-BR" dirty="0" smtClean="0"/>
          </a:p>
          <a:p>
            <a:pPr lvl="1"/>
            <a:endParaRPr lang="pt-BR" dirty="0" smtClean="0"/>
          </a:p>
          <a:p>
            <a:pPr lvl="1">
              <a:buFont typeface="Wingdings 2" pitchFamily="18" charset="2"/>
              <a:buNone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Padronização em redes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Década de1970</a:t>
            </a:r>
          </a:p>
          <a:p>
            <a:pPr lvl="1"/>
            <a:r>
              <a:rPr lang="pt-BR" dirty="0" smtClean="0"/>
              <a:t>Não havia padronização entre redes</a:t>
            </a:r>
          </a:p>
          <a:p>
            <a:pPr lvl="1"/>
            <a:r>
              <a:rPr lang="pt-BR" dirty="0" smtClean="0"/>
              <a:t>ISO (</a:t>
            </a:r>
            <a:r>
              <a:rPr lang="pt-BR" i="1" dirty="0" smtClean="0"/>
              <a:t>International Organization for Standardization, </a:t>
            </a:r>
            <a:r>
              <a:rPr lang="pt-BR" dirty="0" smtClean="0"/>
              <a:t>organização internacional de padronização e normas)</a:t>
            </a:r>
          </a:p>
          <a:p>
            <a:pPr lvl="2"/>
            <a:r>
              <a:rPr lang="pt-BR" dirty="0" smtClean="0"/>
              <a:t>OSI (Open Systems Interconnections)</a:t>
            </a:r>
          </a:p>
          <a:p>
            <a:r>
              <a:rPr lang="pt-BR" dirty="0" smtClean="0"/>
              <a:t>Modelo em camadas</a:t>
            </a:r>
          </a:p>
          <a:p>
            <a:pPr lvl="1"/>
            <a:r>
              <a:rPr lang="pt-BR" dirty="0" smtClean="0"/>
              <a:t>Compreensão simplificada</a:t>
            </a:r>
          </a:p>
          <a:p>
            <a:pPr lvl="1"/>
            <a:r>
              <a:rPr lang="pt-BR" dirty="0" smtClean="0"/>
              <a:t>Comunicação entre diferentes hardwares/softwares</a:t>
            </a:r>
          </a:p>
          <a:p>
            <a:pPr lvl="1"/>
            <a:r>
              <a:rPr lang="pt-BR" dirty="0" smtClean="0"/>
              <a:t>Independência na manutenção</a:t>
            </a:r>
            <a:endParaRPr lang="pt-BR" dirty="0"/>
          </a:p>
        </p:txBody>
      </p:sp>
      <p:pic>
        <p:nvPicPr>
          <p:cNvPr id="12290" name="Picture 2" descr="http://thumbs.dreamstime.com/x/organization-corporate-chart-company-people-1564058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48800" y="3352800"/>
            <a:ext cx="3810000" cy="2609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Modelo em camadas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Serviços</a:t>
            </a:r>
          </a:p>
          <a:p>
            <a:r>
              <a:rPr lang="pt-BR" dirty="0" smtClean="0"/>
              <a:t>Protocolos</a:t>
            </a:r>
          </a:p>
          <a:p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2971800" y="5562600"/>
            <a:ext cx="2438400" cy="5334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Física</a:t>
            </a:r>
            <a:endParaRPr lang="pt-BR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971800" y="5029200"/>
            <a:ext cx="24384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Enlace</a:t>
            </a:r>
            <a:endParaRPr lang="pt-BR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2971800" y="4495800"/>
            <a:ext cx="2438400" cy="533400"/>
          </a:xfrm>
          <a:prstGeom prst="rect">
            <a:avLst/>
          </a:prstGeom>
          <a:solidFill>
            <a:srgbClr val="FC8A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Rede</a:t>
            </a:r>
            <a:endParaRPr lang="pt-BR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2971800" y="3962400"/>
            <a:ext cx="24384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Transporte</a:t>
            </a:r>
            <a:endParaRPr lang="pt-BR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2971800" y="3429000"/>
            <a:ext cx="2438400" cy="533400"/>
          </a:xfrm>
          <a:prstGeom prst="rect">
            <a:avLst/>
          </a:prstGeom>
          <a:solidFill>
            <a:srgbClr val="AF21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Sessão</a:t>
            </a:r>
            <a:endParaRPr lang="pt-BR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2971800" y="2895600"/>
            <a:ext cx="2438400" cy="5334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Apresentação</a:t>
            </a:r>
            <a:endParaRPr lang="pt-BR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2971800" y="2362200"/>
            <a:ext cx="2438400" cy="533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Aplicação</a:t>
            </a:r>
            <a:endParaRPr lang="pt-BR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2971800" y="2362200"/>
            <a:ext cx="2438400" cy="16002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 smtClean="0"/>
              <a:t>Aplicação</a:t>
            </a:r>
            <a:endParaRPr lang="pt-BR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6019800" y="2514600"/>
            <a:ext cx="2381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Modelo TCP/IP</a:t>
            </a:r>
            <a:endParaRPr lang="pt-BR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6019800" y="2895600"/>
            <a:ext cx="19319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Modelo OSI</a:t>
            </a:r>
            <a:endParaRPr lang="pt-BR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http://i.imgur.com/jnLGt2Z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295275"/>
            <a:ext cx="3371850" cy="6562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aplicação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Próxima do usuário final</a:t>
            </a:r>
          </a:p>
          <a:p>
            <a:r>
              <a:rPr lang="pt-BR" dirty="0" smtClean="0"/>
              <a:t>Usada por aplicativos</a:t>
            </a:r>
          </a:p>
          <a:p>
            <a:r>
              <a:rPr lang="pt-BR" dirty="0" smtClean="0"/>
              <a:t>Http, Telnet, SSH, FTP, DNS, SMTP, 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5626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18275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2925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95600" y="57912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95600" y="6172200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5410200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GET www.site.com/index.html</a:t>
            </a:r>
            <a:endParaRPr lang="pt-BR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5879068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200 &lt;html&gt;&lt;header&gt;...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Apresentação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Camada de sintaxe</a:t>
            </a:r>
            <a:endParaRPr lang="pt-BR" b="1" dirty="0" smtClean="0"/>
          </a:p>
          <a:p>
            <a:pPr lvl="1"/>
            <a:r>
              <a:rPr lang="pt-BR" dirty="0" smtClean="0"/>
              <a:t>Encoding</a:t>
            </a:r>
          </a:p>
          <a:p>
            <a:pPr lvl="1"/>
            <a:r>
              <a:rPr lang="pt-BR" dirty="0" smtClean="0"/>
              <a:t>Compressão</a:t>
            </a:r>
          </a:p>
          <a:p>
            <a:pPr lvl="1"/>
            <a:r>
              <a:rPr lang="pt-BR" dirty="0" smtClean="0"/>
              <a:t>Criptografia</a:t>
            </a:r>
          </a:p>
          <a:p>
            <a:r>
              <a:rPr lang="pt-BR" dirty="0" smtClean="0"/>
              <a:t>Túneis encriptados do SSH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55626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18275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2925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7912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172200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5600" y="541020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Accept encoding:gzip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879068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Compressed data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Sessão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525963"/>
          </a:xfrm>
        </p:spPr>
        <p:txBody>
          <a:bodyPr/>
          <a:lstStyle/>
          <a:p>
            <a:r>
              <a:rPr lang="pt-BR" dirty="0" smtClean="0"/>
              <a:t>Gerência de conexão fim a fim</a:t>
            </a:r>
          </a:p>
          <a:p>
            <a:pPr lvl="1"/>
            <a:r>
              <a:rPr lang="pt-BR" dirty="0" smtClean="0"/>
              <a:t>Segurança</a:t>
            </a:r>
          </a:p>
          <a:p>
            <a:pPr lvl="1"/>
            <a:r>
              <a:rPr lang="pt-BR" dirty="0" smtClean="0"/>
              <a:t>Autenticação</a:t>
            </a:r>
          </a:p>
          <a:p>
            <a:pPr lvl="1"/>
            <a:r>
              <a:rPr lang="pt-BR" dirty="0" smtClean="0"/>
              <a:t>Sincronismo</a:t>
            </a:r>
          </a:p>
          <a:p>
            <a:r>
              <a:rPr lang="pt-BR" dirty="0" smtClean="0"/>
              <a:t>Ex:</a:t>
            </a:r>
          </a:p>
          <a:p>
            <a:pPr lvl="1"/>
            <a:r>
              <a:rPr lang="pt-BR" dirty="0" smtClean="0"/>
              <a:t>RPC, SQL, NFS, AppleTalk</a:t>
            </a:r>
          </a:p>
          <a:p>
            <a:pPr lvl="1"/>
            <a:r>
              <a:rPr lang="pt-BR" dirty="0" smtClean="0"/>
              <a:t>Gerência de sessões TCP</a:t>
            </a:r>
          </a:p>
          <a:p>
            <a:pPr lvl="1"/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849725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230725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95600" y="546872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SYN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5937593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SYN/ACK</a:t>
            </a:r>
            <a:endParaRPr lang="pt-BR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895600" y="6629400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6248400"/>
            <a:ext cx="58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Transporte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Segmenta dados</a:t>
            </a:r>
          </a:p>
          <a:p>
            <a:r>
              <a:rPr lang="pt-BR" dirty="0" smtClean="0"/>
              <a:t>Identifica um fluxo pelo par endereço+porta</a:t>
            </a:r>
          </a:p>
          <a:p>
            <a:r>
              <a:rPr lang="pt-BR" dirty="0" smtClean="0"/>
              <a:t>Pode garantir entrega correta e ordenada dos dados</a:t>
            </a:r>
          </a:p>
          <a:p>
            <a:r>
              <a:rPr lang="pt-BR" dirty="0" smtClean="0"/>
              <a:t>Pode fazer controle de fluxo e congestionamento</a:t>
            </a:r>
          </a:p>
          <a:p>
            <a:r>
              <a:rPr lang="pt-BR" dirty="0" smtClean="0"/>
              <a:t>TCP,UDP,RTP,...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95600" y="5849725"/>
            <a:ext cx="28194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6230725"/>
            <a:ext cx="2819400" cy="762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6200" y="5468725"/>
            <a:ext cx="68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DATA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3962400" y="5937593"/>
            <a:ext cx="580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ACK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Rede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Encaminhamento de pacotes inter-redes</a:t>
            </a:r>
          </a:p>
          <a:p>
            <a:r>
              <a:rPr lang="pt-BR" dirty="0" smtClean="0"/>
              <a:t>Define endereçamento</a:t>
            </a:r>
          </a:p>
          <a:p>
            <a:r>
              <a:rPr lang="pt-BR" dirty="0" smtClean="0"/>
              <a:t>Define roteamento</a:t>
            </a:r>
          </a:p>
          <a:p>
            <a:r>
              <a:rPr lang="pt-BR" dirty="0" smtClean="0"/>
              <a:t>IPv4, IPv6, MIP, PMIPv6, OSPF, ICMP...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1604" y="5794613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2895600" y="4876800"/>
            <a:ext cx="27622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ower"/>
          <p:cNvSpPr>
            <a:spLocks noEditPoints="1" noChangeArrowheads="1"/>
          </p:cNvSpPr>
          <p:nvPr/>
        </p:nvSpPr>
        <p:spPr bwMode="auto">
          <a:xfrm>
            <a:off x="5715000" y="5487775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581400" y="571500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581400" y="6096000"/>
            <a:ext cx="609600" cy="15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Group 62"/>
          <p:cNvGrpSpPr/>
          <p:nvPr/>
        </p:nvGrpSpPr>
        <p:grpSpPr>
          <a:xfrm>
            <a:off x="3048000" y="5715000"/>
            <a:ext cx="533400" cy="457200"/>
            <a:chOff x="7620000" y="5791200"/>
            <a:chExt cx="762000" cy="457200"/>
          </a:xfrm>
        </p:grpSpPr>
        <p:sp>
          <p:nvSpPr>
            <p:cNvPr id="18" name="Can 17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Left Arrow 18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Left Arrow 19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Left Arrow 20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Left Arrow 21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62"/>
          <p:cNvGrpSpPr/>
          <p:nvPr/>
        </p:nvGrpSpPr>
        <p:grpSpPr>
          <a:xfrm>
            <a:off x="4191000" y="5638800"/>
            <a:ext cx="533400" cy="457200"/>
            <a:chOff x="7620000" y="5791200"/>
            <a:chExt cx="762000" cy="457200"/>
          </a:xfrm>
        </p:grpSpPr>
        <p:sp>
          <p:nvSpPr>
            <p:cNvPr id="24" name="Can 23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eft Arrow 25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Left Arrow 26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Left Arrow 27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Group 62"/>
          <p:cNvGrpSpPr/>
          <p:nvPr/>
        </p:nvGrpSpPr>
        <p:grpSpPr>
          <a:xfrm>
            <a:off x="5181600" y="5715000"/>
            <a:ext cx="533400" cy="457200"/>
            <a:chOff x="7620000" y="5791200"/>
            <a:chExt cx="762000" cy="457200"/>
          </a:xfrm>
        </p:grpSpPr>
        <p:sp>
          <p:nvSpPr>
            <p:cNvPr id="30" name="Can 29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Left Arrow 30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Left Arrow 31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Left Arrow 32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Left Arrow 33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3276600" y="5257800"/>
            <a:ext cx="1370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Echo Request</a:t>
            </a:r>
            <a:endParaRPr lang="pt-BR" dirty="0"/>
          </a:p>
        </p:txBody>
      </p:sp>
      <p:sp>
        <p:nvSpPr>
          <p:cNvPr id="42" name="Rectangle 41"/>
          <p:cNvSpPr/>
          <p:nvPr/>
        </p:nvSpPr>
        <p:spPr>
          <a:xfrm>
            <a:off x="2895600" y="6172200"/>
            <a:ext cx="2430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Destination Unreachable</a:t>
            </a:r>
            <a:endParaRPr lang="pt-BR" dirty="0"/>
          </a:p>
        </p:txBody>
      </p:sp>
      <p:cxnSp>
        <p:nvCxnSpPr>
          <p:cNvPr id="47" name="Straight Connector 46"/>
          <p:cNvCxnSpPr>
            <a:stCxn id="18" idx="4"/>
            <a:endCxn id="24" idx="2"/>
          </p:cNvCxnSpPr>
          <p:nvPr/>
        </p:nvCxnSpPr>
        <p:spPr>
          <a:xfrm flipV="1">
            <a:off x="3581400" y="5867400"/>
            <a:ext cx="60960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648200" y="5867400"/>
            <a:ext cx="609600" cy="7620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de enlace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ao meio</a:t>
            </a:r>
          </a:p>
          <a:p>
            <a:r>
              <a:rPr lang="pt-BR" dirty="0" smtClean="0"/>
              <a:t>Descoberta e handover</a:t>
            </a:r>
          </a:p>
          <a:p>
            <a:r>
              <a:rPr lang="pt-BR" dirty="0" smtClean="0"/>
              <a:t>Detecção de erros</a:t>
            </a:r>
          </a:p>
          <a:p>
            <a:r>
              <a:rPr lang="pt-BR" dirty="0" smtClean="0"/>
              <a:t>Ethernet, 802.11, 3G, 4G, SDH ...</a:t>
            </a:r>
          </a:p>
        </p:txBody>
      </p:sp>
      <p:sp>
        <p:nvSpPr>
          <p:cNvPr id="31" name="Slide Number Placeholder 44"/>
          <p:cNvSpPr>
            <a:spLocks noGrp="1"/>
          </p:cNvSpPr>
          <p:nvPr>
            <p:ph type="sldNum" sz="quarter" idx="12"/>
          </p:nvPr>
        </p:nvSpPr>
        <p:spPr>
          <a:xfrm>
            <a:off x="6553200" y="5670550"/>
            <a:ext cx="2133600" cy="365125"/>
          </a:xfrm>
        </p:spPr>
        <p:txBody>
          <a:bodyPr/>
          <a:lstStyle/>
          <a:p>
            <a:pPr>
              <a:defRPr/>
            </a:pPr>
            <a:fld id="{9AE7A96F-C915-4E2A-8321-DF7CF2262F2D}" type="slidenum">
              <a:rPr lang="pt-BR" smtClean="0"/>
              <a:pPr>
                <a:defRPr/>
              </a:pPr>
              <a:t>25</a:t>
            </a:fld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54102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sosceles Triangle 4"/>
          <p:cNvSpPr/>
          <p:nvPr/>
        </p:nvSpPr>
        <p:spPr>
          <a:xfrm>
            <a:off x="2743200" y="5943600"/>
            <a:ext cx="304800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" name="Group 5"/>
          <p:cNvGrpSpPr/>
          <p:nvPr/>
        </p:nvGrpSpPr>
        <p:grpSpPr>
          <a:xfrm rot="16872548">
            <a:off x="2588096" y="5785771"/>
            <a:ext cx="457200" cy="381000"/>
            <a:chOff x="990600" y="2514600"/>
            <a:chExt cx="457200" cy="381000"/>
          </a:xfrm>
        </p:grpSpPr>
        <p:sp>
          <p:nvSpPr>
            <p:cNvPr id="7" name="Arc 6"/>
            <p:cNvSpPr/>
            <p:nvPr/>
          </p:nvSpPr>
          <p:spPr>
            <a:xfrm>
              <a:off x="990600" y="26670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Arc 7"/>
            <p:cNvSpPr/>
            <p:nvPr/>
          </p:nvSpPr>
          <p:spPr>
            <a:xfrm>
              <a:off x="1066800" y="25908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Arc 8"/>
            <p:cNvSpPr/>
            <p:nvPr/>
          </p:nvSpPr>
          <p:spPr>
            <a:xfrm>
              <a:off x="1143000" y="25146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>
            <a:off x="1143000" y="579120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6800" y="6172200"/>
            <a:ext cx="1676400" cy="158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44545" y="5421868"/>
            <a:ext cx="1500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Probe Request</a:t>
            </a:r>
            <a:endParaRPr lang="pt-BR" dirty="0"/>
          </a:p>
        </p:txBody>
      </p:sp>
      <p:sp>
        <p:nvSpPr>
          <p:cNvPr id="26" name="Rectangle 25"/>
          <p:cNvSpPr/>
          <p:nvPr/>
        </p:nvSpPr>
        <p:spPr>
          <a:xfrm>
            <a:off x="1143000" y="6107668"/>
            <a:ext cx="131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Probe Reply</a:t>
            </a:r>
            <a:endParaRPr lang="pt-BR" dirty="0"/>
          </a:p>
        </p:txBody>
      </p:sp>
      <p:sp>
        <p:nvSpPr>
          <p:cNvPr id="32" name="laptop"/>
          <p:cNvSpPr>
            <a:spLocks noEditPoints="1" noChangeArrowheads="1"/>
          </p:cNvSpPr>
          <p:nvPr/>
        </p:nvSpPr>
        <p:spPr bwMode="auto">
          <a:xfrm>
            <a:off x="4800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3" name="modem"/>
          <p:cNvSpPr>
            <a:spLocks noEditPoints="1" noChangeArrowheads="1"/>
          </p:cNvSpPr>
          <p:nvPr/>
        </p:nvSpPr>
        <p:spPr bwMode="auto">
          <a:xfrm>
            <a:off x="5715000" y="4953000"/>
            <a:ext cx="1905000" cy="2286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4" name="laptop"/>
          <p:cNvSpPr>
            <a:spLocks noEditPoints="1" noChangeArrowheads="1"/>
          </p:cNvSpPr>
          <p:nvPr/>
        </p:nvSpPr>
        <p:spPr bwMode="auto">
          <a:xfrm>
            <a:off x="6324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laptop"/>
          <p:cNvSpPr>
            <a:spLocks noEditPoints="1" noChangeArrowheads="1"/>
          </p:cNvSpPr>
          <p:nvPr/>
        </p:nvSpPr>
        <p:spPr bwMode="auto">
          <a:xfrm>
            <a:off x="8286744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36" name="Straight Connector 35"/>
          <p:cNvCxnSpPr>
            <a:stCxn id="33" idx="7"/>
            <a:endCxn id="32" idx="4"/>
          </p:cNvCxnSpPr>
          <p:nvPr/>
        </p:nvCxnSpPr>
        <p:spPr>
          <a:xfrm flipH="1">
            <a:off x="5229228" y="5181600"/>
            <a:ext cx="1438272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4" idx="4"/>
            <a:endCxn id="33" idx="7"/>
          </p:cNvCxnSpPr>
          <p:nvPr/>
        </p:nvCxnSpPr>
        <p:spPr>
          <a:xfrm flipH="1" flipV="1">
            <a:off x="6667500" y="5181600"/>
            <a:ext cx="85728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4"/>
            <a:endCxn id="33" idx="7"/>
          </p:cNvCxnSpPr>
          <p:nvPr/>
        </p:nvCxnSpPr>
        <p:spPr>
          <a:xfrm flipH="1" flipV="1">
            <a:off x="6667500" y="5181600"/>
            <a:ext cx="2047872" cy="8905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467600" y="6243935"/>
            <a:ext cx="5334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</a:rPr>
              <a:t>...</a:t>
            </a:r>
            <a:endParaRPr lang="pt-BR" sz="2400" dirty="0">
              <a:solidFill>
                <a:srgbClr val="0070C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rot="19672891">
            <a:off x="5011014" y="5616750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 rot="19672891">
            <a:off x="5126085" y="5247418"/>
            <a:ext cx="127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Data Frame</a:t>
            </a:r>
            <a:endParaRPr lang="pt-BR" dirty="0"/>
          </a:p>
        </p:txBody>
      </p:sp>
      <p:cxnSp>
        <p:nvCxnSpPr>
          <p:cNvPr id="46" name="Straight Arrow Connector 45"/>
          <p:cNvCxnSpPr/>
          <p:nvPr/>
        </p:nvCxnSpPr>
        <p:spPr>
          <a:xfrm rot="1336817">
            <a:off x="7373769" y="5667613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1336817">
            <a:off x="7488840" y="5298281"/>
            <a:ext cx="1273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Data Frame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Camada física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Especificações elétricas</a:t>
            </a:r>
          </a:p>
          <a:p>
            <a:r>
              <a:rPr lang="pt-BR" dirty="0" smtClean="0"/>
              <a:t>Taxas de transmissão</a:t>
            </a:r>
          </a:p>
          <a:p>
            <a:r>
              <a:rPr lang="pt-BR" dirty="0" smtClean="0"/>
              <a:t>Modulação </a:t>
            </a:r>
          </a:p>
          <a:p>
            <a:r>
              <a:rPr lang="pt-BR" dirty="0" smtClean="0"/>
              <a:t>Transmissão dos bits</a:t>
            </a:r>
          </a:p>
          <a:p>
            <a:r>
              <a:rPr lang="pt-BR" dirty="0" smtClean="0"/>
              <a:t>Acesso ao meio de transmissão</a:t>
            </a:r>
          </a:p>
          <a:p>
            <a:r>
              <a:rPr lang="pt-BR" dirty="0" smtClean="0"/>
              <a:t>TDM, FDM, OFDM, DSSS,...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399639"/>
            <a:ext cx="1911796" cy="3439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Isosceles Triangle 4"/>
          <p:cNvSpPr/>
          <p:nvPr/>
        </p:nvSpPr>
        <p:spPr>
          <a:xfrm>
            <a:off x="6858000" y="4038600"/>
            <a:ext cx="1682714" cy="2819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270" name="Picture 6" descr="http://rftest.blogs.keysight.com/wp-content/uploads/2014/10/OFDM-inter-carri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1" y="4828344"/>
            <a:ext cx="3733799" cy="20296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90800" y="2743200"/>
            <a:ext cx="685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</a:t>
            </a:r>
            <a:endParaRPr lang="pt-BR" dirty="0"/>
          </a:p>
        </p:txBody>
      </p:sp>
      <p:sp>
        <p:nvSpPr>
          <p:cNvPr id="6" name="Rectangle 5"/>
          <p:cNvSpPr/>
          <p:nvPr/>
        </p:nvSpPr>
        <p:spPr>
          <a:xfrm>
            <a:off x="3352800" y="33528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3352800" y="40386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M1</a:t>
            </a:r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Caminho fim a fim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3048000" y="403860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9" name="Rectangle 8"/>
          <p:cNvSpPr/>
          <p:nvPr/>
        </p:nvSpPr>
        <p:spPr>
          <a:xfrm>
            <a:off x="3048000" y="3352800"/>
            <a:ext cx="304800" cy="533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2743200" y="4038600"/>
            <a:ext cx="3048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2743200" y="3352800"/>
            <a:ext cx="304800" cy="533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2" name="Rectangle 11"/>
          <p:cNvSpPr/>
          <p:nvPr/>
        </p:nvSpPr>
        <p:spPr>
          <a:xfrm>
            <a:off x="2438400" y="4038600"/>
            <a:ext cx="3048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3" name="Rectangle 12"/>
          <p:cNvSpPr/>
          <p:nvPr/>
        </p:nvSpPr>
        <p:spPr>
          <a:xfrm>
            <a:off x="2438400" y="3352800"/>
            <a:ext cx="304800" cy="5334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</a:t>
            </a:r>
            <a:endParaRPr lang="pt-BR" dirty="0"/>
          </a:p>
        </p:txBody>
      </p:sp>
      <p:sp>
        <p:nvSpPr>
          <p:cNvPr id="16" name="Rectangle 15"/>
          <p:cNvSpPr/>
          <p:nvPr/>
        </p:nvSpPr>
        <p:spPr>
          <a:xfrm>
            <a:off x="6705600" y="3810000"/>
            <a:ext cx="685800" cy="5334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M2</a:t>
            </a:r>
            <a:endParaRPr lang="pt-BR" dirty="0"/>
          </a:p>
        </p:txBody>
      </p:sp>
      <p:sp>
        <p:nvSpPr>
          <p:cNvPr id="17" name="Rectangle 16"/>
          <p:cNvSpPr/>
          <p:nvPr/>
        </p:nvSpPr>
        <p:spPr>
          <a:xfrm>
            <a:off x="5943600" y="2743200"/>
            <a:ext cx="685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</a:t>
            </a:r>
            <a:endParaRPr lang="pt-BR" dirty="0"/>
          </a:p>
        </p:txBody>
      </p:sp>
      <p:sp>
        <p:nvSpPr>
          <p:cNvPr id="18" name="TextBox 17"/>
          <p:cNvSpPr txBox="1"/>
          <p:nvPr/>
        </p:nvSpPr>
        <p:spPr>
          <a:xfrm>
            <a:off x="1600200" y="1905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Origem</a:t>
            </a:r>
            <a:endParaRPr lang="pt-BR" sz="2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495800" y="1905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/>
              <a:t>Destino</a:t>
            </a:r>
            <a:endParaRPr lang="pt-BR" sz="2800" b="1" dirty="0"/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1714499" y="4229100"/>
            <a:ext cx="4876800" cy="7620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9972 " pathEditMode="relative" ptsTypes="AA">
                                      <p:cBhvr>
                                        <p:cTn id="3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9417 L 0.25 0.2941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29417 L 0.25 0.2941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29417 L 0.25 0.2941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0.29417 L 0.25 0.29417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 0.29417 L 0.25 -0.0388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6" grpId="1" animBg="1"/>
      <p:bldP spid="5" grpId="0" animBg="1"/>
      <p:bldP spid="5" grpId="1" animBg="1"/>
      <p:bldP spid="5" grpId="2" animBg="1"/>
      <p:bldP spid="5" grpId="3" animBg="1"/>
      <p:bldP spid="5" grpId="4" animBg="1"/>
      <p:bldP spid="8" grpId="0" animBg="1"/>
      <p:bldP spid="8" grpId="1" animBg="1"/>
      <p:bldP spid="8" grpId="2" animBg="1"/>
      <p:bldP spid="8" grpId="3" animBg="1"/>
      <p:bldP spid="8" grpId="4" animBg="1"/>
      <p:bldP spid="9" grpId="0" animBg="1"/>
      <p:bldP spid="9" grpId="1" animBg="1"/>
      <p:bldP spid="10" grpId="0" animBg="1"/>
      <p:bldP spid="10" grpId="1" animBg="1"/>
      <p:bldP spid="10" grpId="2" animBg="1"/>
      <p:bldP spid="10" grpId="3" animBg="1"/>
      <p:bldP spid="10" grpId="4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3" grpId="0" animBg="1"/>
      <p:bldP spid="13" grpId="1" animBg="1"/>
      <p:bldP spid="16" grpId="0" animBg="1"/>
      <p:bldP spid="16" grpId="1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Perdas e 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Pacotes são enfileirados (“bufferizados”) nos roteadores</a:t>
            </a:r>
          </a:p>
          <a:p>
            <a:pPr lvl="1"/>
            <a:r>
              <a:rPr lang="pt-BR" sz="2400" dirty="0" smtClean="0"/>
              <a:t>Taxa de chegada de pacotes ao enlace excede a capacidade do linkde saída</a:t>
            </a:r>
          </a:p>
          <a:p>
            <a:pPr lvl="1"/>
            <a:r>
              <a:rPr lang="pt-BR" sz="2400" dirty="0" smtClean="0"/>
              <a:t> Pacotes são colocados na fila, aguardam ser transmitidos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4025" y="4191000"/>
            <a:ext cx="56959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 smtClean="0"/>
              <a:t>Processamento (d</a:t>
            </a:r>
            <a:r>
              <a:rPr lang="pt-BR" sz="2800" baseline="-25000" dirty="0" smtClean="0"/>
              <a:t>proc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Remoção de cabeçalhos</a:t>
            </a:r>
          </a:p>
          <a:p>
            <a:pPr lvl="1"/>
            <a:r>
              <a:rPr lang="pt-BR" dirty="0" smtClean="0"/>
              <a:t>Calculo de checksum</a:t>
            </a:r>
          </a:p>
          <a:p>
            <a:pPr lvl="1"/>
            <a:r>
              <a:rPr lang="pt-BR" dirty="0" smtClean="0"/>
              <a:t>Determinação do enlace de saída</a:t>
            </a:r>
          </a:p>
          <a:p>
            <a:pPr lvl="1"/>
            <a:r>
              <a:rPr lang="pt-BR" dirty="0" smtClean="0"/>
              <a:t>microssegundos</a:t>
            </a:r>
          </a:p>
          <a:p>
            <a:r>
              <a:rPr lang="pt-BR" dirty="0" smtClean="0"/>
              <a:t>Fila (d</a:t>
            </a:r>
            <a:r>
              <a:rPr lang="pt-BR" sz="2800" baseline="-25000" dirty="0" smtClean="0"/>
              <a:t>queue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Tempo aguardando transmissão pelo enlace de saída</a:t>
            </a:r>
          </a:p>
          <a:p>
            <a:pPr lvl="1"/>
            <a:r>
              <a:rPr lang="pt-BR" dirty="0" smtClean="0"/>
              <a:t>Depende do congestionamento</a:t>
            </a:r>
          </a:p>
          <a:p>
            <a:r>
              <a:rPr lang="pt-BR" dirty="0" smtClean="0"/>
              <a:t>Transmissão (d</a:t>
            </a:r>
            <a:r>
              <a:rPr lang="pt-BR" sz="2800" baseline="-25000" dirty="0" smtClean="0"/>
              <a:t>trans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Depende da largura de banda (R) e do tamanho do pacote(L)</a:t>
            </a:r>
          </a:p>
          <a:p>
            <a:pPr lvl="1"/>
            <a:r>
              <a:rPr lang="pt-BR" dirty="0" smtClean="0"/>
              <a:t>L/R</a:t>
            </a:r>
          </a:p>
          <a:p>
            <a:r>
              <a:rPr lang="pt-BR" dirty="0" smtClean="0"/>
              <a:t>Propagação (d</a:t>
            </a:r>
            <a:r>
              <a:rPr lang="pt-BR" baseline="-25000" dirty="0" smtClean="0"/>
              <a:t>prop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Depende da distância do enlace e velocidade no meio</a:t>
            </a:r>
          </a:p>
          <a:p>
            <a:pPr lvl="1"/>
            <a:r>
              <a:rPr lang="pt-BR" smtClean="0"/>
              <a:t>d/s (distância/velocidade) s = 2.10^8 m/s (cabo) ; 3.10^8 m/s (sem fio)</a:t>
            </a:r>
            <a:endParaRPr lang="pt-BR" dirty="0" smtClean="0"/>
          </a:p>
          <a:p>
            <a:pPr lvl="1"/>
            <a:r>
              <a:rPr lang="pt-BR" dirty="0" smtClean="0"/>
              <a:t>Entre microssegundos a milissegundos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228600" y="2057400"/>
            <a:ext cx="8915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Host: www.eventmobi.comUser-Agent: Mozilla/5.0 (Windows NT 6.1; rv:47.0) Gecko/20100101 Firefox/47.0</a:t>
            </a:r>
          </a:p>
          <a:p>
            <a:r>
              <a:rPr lang="pt-BR" dirty="0" smtClean="0"/>
              <a:t>Accept: text/html,application/xhtml+xml,application/xml;q=0.9,*/*;q=0.8</a:t>
            </a:r>
          </a:p>
          <a:p>
            <a:r>
              <a:rPr lang="pt-BR" dirty="0" smtClean="0"/>
              <a:t>Accept-Language: pt-BR,pt;q=0.8,en-US;q=0.5,en;q=0.3</a:t>
            </a:r>
          </a:p>
          <a:p>
            <a:r>
              <a:rPr lang="pt-BR" dirty="0" smtClean="0"/>
              <a:t>Accept-Encoding: gzip, deflate</a:t>
            </a:r>
          </a:p>
          <a:p>
            <a:r>
              <a:rPr lang="pt-BR" dirty="0" smtClean="0"/>
              <a:t>Cookie: PHPSESSID=e8a778b061a12632727720338930bba3; __utma=224322895.217258974.1466294851.1466294851.1466294851.1; __utmb=224322895.1.10.1466294851; __utmc=224322895; __utmz=224322895.1466294851.1.1.utmcsr=(direct)|utmccn=(direct)|utmcmd=(none); __ar_v4=%7CQDO2FQLX5NARNISETIRUPU%3A20160619%3A1%7CFPLIGNIJXRDF7M2ERUH7M4%3A20160619%3A1%7CGBN2DRETAJH37GEN6S3KWS%3A20160619%3A1; visitor_id25632=205399990; __distillery=4059fe1_6f10a691-8c76-4f49-bcdb-515a257f66fa-3b050fbb0-9e6850244f28-b627</a:t>
            </a:r>
          </a:p>
          <a:p>
            <a:r>
              <a:rPr lang="pt-BR" dirty="0" smtClean="0"/>
              <a:t>Connection: keep-alive</a:t>
            </a:r>
          </a:p>
          <a:p>
            <a:r>
              <a:rPr lang="pt-BR" dirty="0" smtClean="0"/>
              <a:t>Cache-Control: max-age=0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Atrasos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Atraso nodal</a:t>
            </a:r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Intensidade de tráfego na fila</a:t>
            </a:r>
          </a:p>
          <a:p>
            <a:pPr lvl="1"/>
            <a:r>
              <a:rPr lang="pt-BR" dirty="0" smtClean="0"/>
              <a:t>a </a:t>
            </a:r>
            <a:r>
              <a:rPr lang="pt-BR" dirty="0" smtClean="0"/>
              <a:t>. </a:t>
            </a:r>
            <a:r>
              <a:rPr lang="pt-BR" dirty="0" smtClean="0"/>
              <a:t>d</a:t>
            </a:r>
            <a:r>
              <a:rPr lang="pt-BR" baseline="-25000" dirty="0" smtClean="0"/>
              <a:t>trans </a:t>
            </a:r>
            <a:r>
              <a:rPr lang="pt-BR" dirty="0" smtClean="0"/>
              <a:t>= </a:t>
            </a:r>
            <a:r>
              <a:rPr lang="pt-BR" dirty="0" smtClean="0"/>
              <a:t>L . </a:t>
            </a:r>
            <a:r>
              <a:rPr lang="pt-BR" dirty="0" smtClean="0"/>
              <a:t>a /R</a:t>
            </a:r>
          </a:p>
          <a:p>
            <a:pPr lvl="2"/>
            <a:r>
              <a:rPr lang="pt-BR" dirty="0" smtClean="0"/>
              <a:t>a = taxa média de chegada de pacotes</a:t>
            </a:r>
          </a:p>
          <a:p>
            <a:pPr lvl="1"/>
            <a:r>
              <a:rPr lang="pt-BR" dirty="0" smtClean="0"/>
              <a:t>Próximo de 0 : atraso médio é pequeno</a:t>
            </a:r>
          </a:p>
          <a:p>
            <a:pPr lvl="1"/>
            <a:r>
              <a:rPr lang="pt-BR" dirty="0" smtClean="0"/>
              <a:t>Próximo de 1 : atraso médio é significativo</a:t>
            </a:r>
          </a:p>
          <a:p>
            <a:pPr lvl="1"/>
            <a:r>
              <a:rPr lang="pt-BR" dirty="0" smtClean="0"/>
              <a:t>Maior que 1 : atraso muito alto </a:t>
            </a:r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362200"/>
            <a:ext cx="42291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Medindo atraso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447800"/>
            <a:ext cx="8153400" cy="4495800"/>
          </a:xfrm>
        </p:spPr>
        <p:txBody>
          <a:bodyPr>
            <a:normAutofit/>
          </a:bodyPr>
          <a:lstStyle/>
          <a:p>
            <a:r>
              <a:rPr lang="pt-BR" sz="2800" dirty="0" smtClean="0"/>
              <a:t>Traceroute (no windows, tracert)</a:t>
            </a:r>
          </a:p>
          <a:p>
            <a:pPr lvl="1"/>
            <a:r>
              <a:rPr lang="pt-BR" sz="2400" dirty="0" smtClean="0"/>
              <a:t>No exemplo, alvo a 9 saltos de distância</a:t>
            </a:r>
          </a:p>
          <a:p>
            <a:pPr lvl="1"/>
            <a:r>
              <a:rPr lang="pt-BR" sz="2400" dirty="0" smtClean="0"/>
              <a:t>Para cada salto, 3 medições do RTT (round trip time) – tempo de ida e volta</a:t>
            </a:r>
            <a:endParaRPr lang="pt-BR" sz="2400" dirty="0"/>
          </a:p>
        </p:txBody>
      </p:sp>
      <p:sp>
        <p:nvSpPr>
          <p:cNvPr id="4" name="Rectangle 3"/>
          <p:cNvSpPr/>
          <p:nvPr/>
        </p:nvSpPr>
        <p:spPr>
          <a:xfrm>
            <a:off x="304800" y="3132415"/>
            <a:ext cx="88392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C:\Users\Usuario&gt;tracert www.example.com</a:t>
            </a:r>
          </a:p>
          <a:p>
            <a:endParaRPr lang="pt-BR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Rastreando a rota para www.example.com [93.184.216.34]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com no máximo 30 saltos:</a:t>
            </a:r>
          </a:p>
          <a:p>
            <a:endParaRPr lang="pt-BR" sz="1600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1    28 ms     2 ms     2 ms  Link-One.Home [192.168.1.1]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2   270 ms   305 ms   273 ms  200-217-255-225.host.telemar.net.br [200.217.255.225]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3   342 ms   305 ms   275 ms  200.195.106.240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4   387 ms   381 ms   525 ms  100.122.18.251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5   205 ms   240 ms   133 ms  100.122.20.38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6   420 ms   365 ms   399 ms  100.122.18.21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7   276 ms   283 ms   233 ms  46.22.65.108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8   226 ms   229 ms   237 ms  192.16.6.93</a:t>
            </a:r>
          </a:p>
          <a:p>
            <a:r>
              <a:rPr lang="pt-BR" sz="1600" b="1" dirty="0" smtClean="0">
                <a:latin typeface="Courier New" pitchFamily="49" charset="0"/>
                <a:cs typeface="Courier New" pitchFamily="49" charset="0"/>
              </a:rPr>
              <a:t>  9   326 ms   343 ms   346 ms  93.184.216.34</a:t>
            </a:r>
            <a:endParaRPr lang="pt-BR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 smtClean="0">
                <a:hlinkClick r:id="rId2"/>
              </a:rPr>
              <a:t>Tanenbaum, A.S. </a:t>
            </a:r>
            <a:r>
              <a:rPr lang="pt-BR" smtClean="0">
                <a:hlinkClick r:id="rId2"/>
              </a:rPr>
              <a:t>“Redes de Compudadores” – Ed Campus.</a:t>
            </a:r>
            <a:endParaRPr lang="pt-BR" dirty="0" smtClean="0">
              <a:hlinkClick r:id="rId2"/>
            </a:endParaRPr>
          </a:p>
          <a:p>
            <a:r>
              <a:rPr lang="pt-BR" dirty="0" smtClean="0">
                <a:hlinkClick r:id="rId2"/>
              </a:rPr>
              <a:t>Kurose, J.F, Ross, K.W. “Redes de Computadores e a Internet – Uma nova abordagem” – Pearson Addison Wesley.</a:t>
            </a:r>
          </a:p>
          <a:p>
            <a:r>
              <a:rPr lang="pt-BR" dirty="0" smtClean="0">
                <a:hlinkClick r:id="rId2"/>
              </a:rPr>
              <a:t>http://pt.slideshare.net/prazins/sesso-do-modelo-osicamada-5</a:t>
            </a:r>
            <a:endParaRPr lang="pt-BR" dirty="0" smtClean="0"/>
          </a:p>
          <a:p>
            <a:r>
              <a:rPr lang="pt-BR" dirty="0" smtClean="0"/>
              <a:t>http://www.teleco.com.br/tutoriais/tutorialqosotm/pagina_2.asp</a:t>
            </a:r>
          </a:p>
          <a:p>
            <a:r>
              <a:rPr lang="pt-BR" dirty="0" smtClean="0"/>
              <a:t>https://support.microsoft.com/pt-br/kb/103884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0" y="2667000"/>
            <a:ext cx="7029472" cy="2039725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6" name="tower"/>
          <p:cNvSpPr>
            <a:spLocks noEditPoints="1" noChangeArrowheads="1"/>
          </p:cNvSpPr>
          <p:nvPr/>
        </p:nvSpPr>
        <p:spPr bwMode="auto">
          <a:xfrm>
            <a:off x="4495800" y="129540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Abstração</a:t>
            </a:r>
            <a:endParaRPr lang="pt-BR" dirty="0"/>
          </a:p>
        </p:txBody>
      </p:sp>
      <p:grpSp>
        <p:nvGrpSpPr>
          <p:cNvPr id="7" name="Group 56"/>
          <p:cNvGrpSpPr>
            <a:grpSpLocks noGrp="1"/>
          </p:cNvGrpSpPr>
          <p:nvPr>
            <p:ph idx="1"/>
          </p:nvPr>
        </p:nvGrpSpPr>
        <p:grpSpPr>
          <a:xfrm>
            <a:off x="7315200" y="4953000"/>
            <a:ext cx="530225" cy="381000"/>
            <a:chOff x="7620000" y="5791200"/>
            <a:chExt cx="762000" cy="457200"/>
          </a:xfrm>
        </p:grpSpPr>
        <p:sp>
          <p:nvSpPr>
            <p:cNvPr id="80" name="Can 79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Left Arrow 80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Left Arrow 81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Left Arrow 82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Left Arrow 83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7A96F-C915-4E2A-8321-DF7CF2262F2D}" type="slidenum">
              <a:rPr lang="pt-BR" smtClean="0"/>
              <a:pPr>
                <a:defRPr/>
              </a:pPr>
              <a:t>5</a:t>
            </a:fld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828800"/>
            <a:ext cx="463996" cy="83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reeform 4"/>
          <p:cNvSpPr/>
          <p:nvPr/>
        </p:nvSpPr>
        <p:spPr>
          <a:xfrm>
            <a:off x="3457572" y="3487525"/>
            <a:ext cx="3571900" cy="1219200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00" h="43200">
                <a:moveTo>
                  <a:pt x="3900" y="14370"/>
                </a:moveTo>
                <a:cubicBezTo>
                  <a:pt x="3629" y="11657"/>
                  <a:pt x="4261" y="8921"/>
                  <a:pt x="5623" y="6907"/>
                </a:cubicBezTo>
                <a:cubicBezTo>
                  <a:pt x="7775" y="3726"/>
                  <a:pt x="11264" y="3017"/>
                  <a:pt x="14005" y="5202"/>
                </a:cubicBezTo>
                <a:cubicBezTo>
                  <a:pt x="15678" y="909"/>
                  <a:pt x="19914" y="22"/>
                  <a:pt x="22456" y="3432"/>
                </a:cubicBezTo>
                <a:cubicBezTo>
                  <a:pt x="23097" y="1683"/>
                  <a:pt x="24328" y="474"/>
                  <a:pt x="25749" y="200"/>
                </a:cubicBezTo>
                <a:cubicBezTo>
                  <a:pt x="27313" y="-102"/>
                  <a:pt x="28875" y="770"/>
                  <a:pt x="29833" y="2481"/>
                </a:cubicBezTo>
                <a:cubicBezTo>
                  <a:pt x="31215" y="267"/>
                  <a:pt x="33501" y="-460"/>
                  <a:pt x="35463" y="690"/>
                </a:cubicBezTo>
                <a:cubicBezTo>
                  <a:pt x="36958" y="1566"/>
                  <a:pt x="38030" y="3400"/>
                  <a:pt x="38318" y="5576"/>
                </a:cubicBezTo>
                <a:cubicBezTo>
                  <a:pt x="40046" y="6218"/>
                  <a:pt x="41422" y="7998"/>
                  <a:pt x="41982" y="10318"/>
                </a:cubicBezTo>
                <a:cubicBezTo>
                  <a:pt x="42389" y="12002"/>
                  <a:pt x="42331" y="13831"/>
                  <a:pt x="41818" y="15460"/>
                </a:cubicBezTo>
                <a:cubicBezTo>
                  <a:pt x="43079" y="17694"/>
                  <a:pt x="43520" y="20590"/>
                  <a:pt x="43016" y="23322"/>
                </a:cubicBezTo>
                <a:cubicBezTo>
                  <a:pt x="42346" y="26954"/>
                  <a:pt x="40128" y="29674"/>
                  <a:pt x="37404" y="30204"/>
                </a:cubicBezTo>
                <a:cubicBezTo>
                  <a:pt x="37391" y="32471"/>
                  <a:pt x="36658" y="34621"/>
                  <a:pt x="35395" y="36101"/>
                </a:cubicBezTo>
                <a:cubicBezTo>
                  <a:pt x="33476" y="38350"/>
                  <a:pt x="30704" y="38639"/>
                  <a:pt x="28555" y="36815"/>
                </a:cubicBezTo>
                <a:cubicBezTo>
                  <a:pt x="27860" y="39948"/>
                  <a:pt x="25999" y="42343"/>
                  <a:pt x="23667" y="43106"/>
                </a:cubicBezTo>
                <a:cubicBezTo>
                  <a:pt x="20919" y="44005"/>
                  <a:pt x="18051" y="42473"/>
                  <a:pt x="16480" y="39266"/>
                </a:cubicBezTo>
                <a:cubicBezTo>
                  <a:pt x="12772" y="42310"/>
                  <a:pt x="7956" y="40599"/>
                  <a:pt x="5804" y="35472"/>
                </a:cubicBezTo>
                <a:cubicBezTo>
                  <a:pt x="3690" y="35809"/>
                  <a:pt x="1705" y="34024"/>
                  <a:pt x="1110" y="31250"/>
                </a:cubicBezTo>
                <a:cubicBezTo>
                  <a:pt x="679" y="29243"/>
                  <a:pt x="1060" y="27077"/>
                  <a:pt x="2113" y="25551"/>
                </a:cubicBezTo>
                <a:cubicBezTo>
                  <a:pt x="619" y="24354"/>
                  <a:pt x="-213" y="22057"/>
                  <a:pt x="-5" y="19704"/>
                </a:cubicBezTo>
                <a:cubicBezTo>
                  <a:pt x="239" y="16949"/>
                  <a:pt x="1845" y="14791"/>
                  <a:pt x="3863" y="14507"/>
                </a:cubicBezTo>
                <a:cubicBezTo>
                  <a:pt x="3875" y="14461"/>
                  <a:pt x="3888" y="14416"/>
                  <a:pt x="3900" y="14370"/>
                </a:cubicBezTo>
                <a:close/>
              </a:path>
              <a:path w="43200" h="43200" fill="none" extrusionOk="0">
                <a:moveTo>
                  <a:pt x="4693" y="26177"/>
                </a:moveTo>
                <a:cubicBezTo>
                  <a:pt x="3809" y="26271"/>
                  <a:pt x="2925" y="25993"/>
                  <a:pt x="2160" y="25380"/>
                </a:cubicBezTo>
                <a:moveTo>
                  <a:pt x="6928" y="34899"/>
                </a:moveTo>
                <a:cubicBezTo>
                  <a:pt x="6573" y="35092"/>
                  <a:pt x="6200" y="35220"/>
                  <a:pt x="5820" y="35280"/>
                </a:cubicBezTo>
                <a:moveTo>
                  <a:pt x="16478" y="39090"/>
                </a:moveTo>
                <a:cubicBezTo>
                  <a:pt x="16211" y="38544"/>
                  <a:pt x="15987" y="37961"/>
                  <a:pt x="15810" y="37350"/>
                </a:cubicBezTo>
                <a:moveTo>
                  <a:pt x="28827" y="34751"/>
                </a:moveTo>
                <a:cubicBezTo>
                  <a:pt x="28788" y="35398"/>
                  <a:pt x="28698" y="36038"/>
                  <a:pt x="28560" y="36660"/>
                </a:cubicBezTo>
                <a:moveTo>
                  <a:pt x="34129" y="22954"/>
                </a:moveTo>
                <a:cubicBezTo>
                  <a:pt x="36133" y="24282"/>
                  <a:pt x="37398" y="27058"/>
                  <a:pt x="37380" y="30090"/>
                </a:cubicBezTo>
                <a:moveTo>
                  <a:pt x="41798" y="15354"/>
                </a:move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cubicBezTo>
                  <a:pt x="38379" y="5843"/>
                  <a:pt x="38405" y="6266"/>
                  <a:pt x="38400" y="6690"/>
                </a:cubicBezTo>
                <a:moveTo>
                  <a:pt x="29078" y="3952"/>
                </a:moveTo>
                <a:cubicBezTo>
                  <a:pt x="29267" y="3369"/>
                  <a:pt x="29516" y="2826"/>
                  <a:pt x="29820" y="2340"/>
                </a:cubicBezTo>
                <a:moveTo>
                  <a:pt x="22141" y="4720"/>
                </a:moveTo>
                <a:cubicBezTo>
                  <a:pt x="22218" y="4238"/>
                  <a:pt x="22339" y="3771"/>
                  <a:pt x="22500" y="3330"/>
                </a:cubicBezTo>
                <a:moveTo>
                  <a:pt x="14000" y="5192"/>
                </a:moveTo>
                <a:cubicBezTo>
                  <a:pt x="14472" y="5568"/>
                  <a:pt x="14908" y="6021"/>
                  <a:pt x="15300" y="6540"/>
                </a:cubicBezTo>
                <a:moveTo>
                  <a:pt x="4127" y="15789"/>
                </a:moveTo>
                <a:cubicBezTo>
                  <a:pt x="4024" y="15325"/>
                  <a:pt x="3948" y="14851"/>
                  <a:pt x="3900" y="14370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ube 10"/>
          <p:cNvSpPr/>
          <p:nvPr/>
        </p:nvSpPr>
        <p:spPr>
          <a:xfrm>
            <a:off x="2362200" y="3581400"/>
            <a:ext cx="447684" cy="857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sp>
        <p:nvSpPr>
          <p:cNvPr id="13" name="Isosceles Triangle 12"/>
          <p:cNvSpPr/>
          <p:nvPr/>
        </p:nvSpPr>
        <p:spPr>
          <a:xfrm>
            <a:off x="762000" y="3200400"/>
            <a:ext cx="304800" cy="6096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Group 62"/>
          <p:cNvGrpSpPr/>
          <p:nvPr/>
        </p:nvGrpSpPr>
        <p:grpSpPr>
          <a:xfrm>
            <a:off x="1447800" y="3810000"/>
            <a:ext cx="533400" cy="457200"/>
            <a:chOff x="7620000" y="5791200"/>
            <a:chExt cx="762000" cy="457200"/>
          </a:xfrm>
        </p:grpSpPr>
        <p:sp>
          <p:nvSpPr>
            <p:cNvPr id="24" name="Can 23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eft Arrow 24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eft Arrow 25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Left Arrow 26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Left Arrow 27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6" name="Straight Connector 15"/>
          <p:cNvCxnSpPr>
            <a:stCxn id="13" idx="3"/>
            <a:endCxn id="24" idx="2"/>
          </p:cNvCxnSpPr>
          <p:nvPr/>
        </p:nvCxnSpPr>
        <p:spPr>
          <a:xfrm rot="16200000" flipH="1">
            <a:off x="1066800" y="3657600"/>
            <a:ext cx="22860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aptop"/>
          <p:cNvSpPr>
            <a:spLocks noEditPoints="1" noChangeArrowheads="1"/>
          </p:cNvSpPr>
          <p:nvPr/>
        </p:nvSpPr>
        <p:spPr bwMode="auto">
          <a:xfrm>
            <a:off x="51816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6" name="tower"/>
          <p:cNvSpPr>
            <a:spLocks noEditPoints="1" noChangeArrowheads="1"/>
          </p:cNvSpPr>
          <p:nvPr/>
        </p:nvSpPr>
        <p:spPr bwMode="auto">
          <a:xfrm>
            <a:off x="4495800" y="1295400"/>
            <a:ext cx="904875" cy="1428750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67" name="Straight Connector 66"/>
          <p:cNvCxnSpPr>
            <a:stCxn id="11" idx="2"/>
            <a:endCxn id="24" idx="4"/>
          </p:cNvCxnSpPr>
          <p:nvPr/>
        </p:nvCxnSpPr>
        <p:spPr>
          <a:xfrm rot="10800000">
            <a:off x="1981200" y="4038600"/>
            <a:ext cx="381000" cy="273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62"/>
          <p:cNvGrpSpPr/>
          <p:nvPr/>
        </p:nvGrpSpPr>
        <p:grpSpPr>
          <a:xfrm>
            <a:off x="3276600" y="3962400"/>
            <a:ext cx="533400" cy="457200"/>
            <a:chOff x="7620000" y="5791200"/>
            <a:chExt cx="762000" cy="457200"/>
          </a:xfrm>
        </p:grpSpPr>
        <p:sp>
          <p:nvSpPr>
            <p:cNvPr id="71" name="Can 70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Left Arrow 71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Left Arrow 72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Left Arrow 73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Left Arrow 74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76" name="Straight Connector 75"/>
          <p:cNvCxnSpPr>
            <a:stCxn id="75" idx="3"/>
            <a:endCxn id="11" idx="5"/>
          </p:cNvCxnSpPr>
          <p:nvPr/>
        </p:nvCxnSpPr>
        <p:spPr>
          <a:xfrm rot="16200000" flipV="1">
            <a:off x="3172426" y="3591526"/>
            <a:ext cx="8332" cy="73341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62"/>
          <p:cNvGrpSpPr/>
          <p:nvPr/>
        </p:nvGrpSpPr>
        <p:grpSpPr>
          <a:xfrm>
            <a:off x="4648200" y="3124200"/>
            <a:ext cx="533400" cy="457200"/>
            <a:chOff x="7620000" y="5791200"/>
            <a:chExt cx="762000" cy="457200"/>
          </a:xfrm>
        </p:grpSpPr>
        <p:sp>
          <p:nvSpPr>
            <p:cNvPr id="86" name="Can 85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Left Arrow 86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Left Arrow 87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Left Arrow 88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Left Arrow 89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9" name="Group 62"/>
          <p:cNvGrpSpPr/>
          <p:nvPr/>
        </p:nvGrpSpPr>
        <p:grpSpPr>
          <a:xfrm>
            <a:off x="6781800" y="3657600"/>
            <a:ext cx="533400" cy="457200"/>
            <a:chOff x="7620000" y="5791200"/>
            <a:chExt cx="762000" cy="457200"/>
          </a:xfrm>
        </p:grpSpPr>
        <p:sp>
          <p:nvSpPr>
            <p:cNvPr id="92" name="Can 91"/>
            <p:cNvSpPr/>
            <p:nvPr/>
          </p:nvSpPr>
          <p:spPr>
            <a:xfrm>
              <a:off x="7620000" y="5791200"/>
              <a:ext cx="762000" cy="457200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Left Arrow 92"/>
            <p:cNvSpPr/>
            <p:nvPr/>
          </p:nvSpPr>
          <p:spPr>
            <a:xfrm>
              <a:off x="7996518" y="5827059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Left Arrow 93"/>
            <p:cNvSpPr/>
            <p:nvPr/>
          </p:nvSpPr>
          <p:spPr>
            <a:xfrm rot="5400000">
              <a:off x="7924799" y="58674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Left Arrow 94"/>
            <p:cNvSpPr/>
            <p:nvPr/>
          </p:nvSpPr>
          <p:spPr>
            <a:xfrm rot="10800000">
              <a:off x="7660341" y="5818094"/>
              <a:ext cx="3048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Left Arrow 95"/>
            <p:cNvSpPr/>
            <p:nvPr/>
          </p:nvSpPr>
          <p:spPr>
            <a:xfrm rot="16200000">
              <a:off x="7924800" y="5791200"/>
              <a:ext cx="152400" cy="1524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2" name="Cube 101"/>
          <p:cNvSpPr/>
          <p:nvPr/>
        </p:nvSpPr>
        <p:spPr>
          <a:xfrm>
            <a:off x="7620000" y="3810000"/>
            <a:ext cx="447684" cy="8572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 dirty="0"/>
          </a:p>
        </p:txBody>
      </p:sp>
      <p:cxnSp>
        <p:nvCxnSpPr>
          <p:cNvPr id="103" name="Straight Connector 102"/>
          <p:cNvCxnSpPr>
            <a:stCxn id="102" idx="2"/>
            <a:endCxn id="92" idx="4"/>
          </p:cNvCxnSpPr>
          <p:nvPr/>
        </p:nvCxnSpPr>
        <p:spPr>
          <a:xfrm rot="10800000">
            <a:off x="7315200" y="3886200"/>
            <a:ext cx="304800" cy="4083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2" idx="3"/>
            <a:endCxn id="84" idx="2"/>
          </p:cNvCxnSpPr>
          <p:nvPr/>
        </p:nvCxnSpPr>
        <p:spPr>
          <a:xfrm rot="5400000">
            <a:off x="7530748" y="4769844"/>
            <a:ext cx="359722" cy="154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modem"/>
          <p:cNvSpPr>
            <a:spLocks noEditPoints="1" noChangeArrowheads="1"/>
          </p:cNvSpPr>
          <p:nvPr/>
        </p:nvSpPr>
        <p:spPr bwMode="auto">
          <a:xfrm>
            <a:off x="5715000" y="5638800"/>
            <a:ext cx="1905000" cy="2286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1" name="Straight Connector 110"/>
          <p:cNvCxnSpPr>
            <a:stCxn id="80" idx="3"/>
            <a:endCxn id="1027" idx="6"/>
          </p:cNvCxnSpPr>
          <p:nvPr/>
        </p:nvCxnSpPr>
        <p:spPr>
          <a:xfrm rot="5400000">
            <a:off x="6971507" y="5029994"/>
            <a:ext cx="304800" cy="9128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laptop"/>
          <p:cNvSpPr>
            <a:spLocks noEditPoints="1" noChangeArrowheads="1"/>
          </p:cNvSpPr>
          <p:nvPr/>
        </p:nvSpPr>
        <p:spPr bwMode="auto">
          <a:xfrm>
            <a:off x="6305544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" name="laptop"/>
          <p:cNvSpPr>
            <a:spLocks noEditPoints="1" noChangeArrowheads="1"/>
          </p:cNvSpPr>
          <p:nvPr/>
        </p:nvSpPr>
        <p:spPr bwMode="auto">
          <a:xfrm>
            <a:off x="7620000" y="6072182"/>
            <a:ext cx="857256" cy="785818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17" name="Straight Connector 116"/>
          <p:cNvCxnSpPr>
            <a:stCxn id="1027" idx="7"/>
            <a:endCxn id="36" idx="4"/>
          </p:cNvCxnSpPr>
          <p:nvPr/>
        </p:nvCxnSpPr>
        <p:spPr>
          <a:xfrm flipH="1">
            <a:off x="5610228" y="5867400"/>
            <a:ext cx="1057272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15" idx="4"/>
            <a:endCxn id="1027" idx="7"/>
          </p:cNvCxnSpPr>
          <p:nvPr/>
        </p:nvCxnSpPr>
        <p:spPr>
          <a:xfrm flipH="1" flipV="1">
            <a:off x="6667500" y="5867400"/>
            <a:ext cx="66672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16" idx="4"/>
            <a:endCxn id="1027" idx="7"/>
          </p:cNvCxnSpPr>
          <p:nvPr/>
        </p:nvCxnSpPr>
        <p:spPr>
          <a:xfrm flipH="1" flipV="1">
            <a:off x="6667500" y="5867400"/>
            <a:ext cx="1381128" cy="2047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162800" y="6172200"/>
            <a:ext cx="5334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0070C0"/>
                </a:solidFill>
              </a:rPr>
              <a:t>...</a:t>
            </a:r>
            <a:endParaRPr lang="pt-BR" sz="2400" dirty="0">
              <a:solidFill>
                <a:srgbClr val="0070C0"/>
              </a:solidFill>
            </a:endParaRPr>
          </a:p>
        </p:txBody>
      </p:sp>
      <p:cxnSp>
        <p:nvCxnSpPr>
          <p:cNvPr id="127" name="Straight Connector 126"/>
          <p:cNvCxnSpPr>
            <a:stCxn id="90" idx="3"/>
            <a:endCxn id="1026" idx="7"/>
          </p:cNvCxnSpPr>
          <p:nvPr/>
        </p:nvCxnSpPr>
        <p:spPr>
          <a:xfrm rot="5400000" flipH="1" flipV="1">
            <a:off x="4726726" y="2912324"/>
            <a:ext cx="400050" cy="237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34"/>
          <p:cNvGrpSpPr/>
          <p:nvPr/>
        </p:nvGrpSpPr>
        <p:grpSpPr>
          <a:xfrm rot="16872548">
            <a:off x="606896" y="3042571"/>
            <a:ext cx="457200" cy="381000"/>
            <a:chOff x="990600" y="2514600"/>
            <a:chExt cx="457200" cy="381000"/>
          </a:xfrm>
        </p:grpSpPr>
        <p:sp>
          <p:nvSpPr>
            <p:cNvPr id="132" name="Arc 131"/>
            <p:cNvSpPr/>
            <p:nvPr/>
          </p:nvSpPr>
          <p:spPr>
            <a:xfrm>
              <a:off x="990600" y="26670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Arc 132"/>
            <p:cNvSpPr/>
            <p:nvPr/>
          </p:nvSpPr>
          <p:spPr>
            <a:xfrm>
              <a:off x="1066800" y="25908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4" name="Arc 133"/>
            <p:cNvSpPr/>
            <p:nvPr/>
          </p:nvSpPr>
          <p:spPr>
            <a:xfrm>
              <a:off x="1143000" y="2514600"/>
              <a:ext cx="304800" cy="2286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Rede das redes</a:t>
            </a:r>
          </a:p>
          <a:p>
            <a:pPr lvl="1"/>
            <a:r>
              <a:rPr lang="pt-BR" dirty="0" smtClean="0"/>
              <a:t>ISPs locais, regionais, redes de empresa, redes de pesquisa</a:t>
            </a:r>
          </a:p>
          <a:p>
            <a:r>
              <a:rPr lang="pt-BR" dirty="0" smtClean="0"/>
              <a:t>Borda da rede</a:t>
            </a:r>
          </a:p>
          <a:p>
            <a:pPr lvl="1"/>
            <a:r>
              <a:rPr lang="pt-BR" dirty="0" smtClean="0"/>
              <a:t>Aplicações e hospedeiros (cliente e servidor)</a:t>
            </a:r>
          </a:p>
          <a:p>
            <a:r>
              <a:rPr lang="pt-BR" dirty="0" smtClean="0"/>
              <a:t>Núcleo da rede</a:t>
            </a:r>
          </a:p>
          <a:p>
            <a:pPr lvl="1"/>
            <a:r>
              <a:rPr lang="pt-BR" dirty="0" smtClean="0"/>
              <a:t>Switches, roteadores, multiplexers,</a:t>
            </a:r>
          </a:p>
          <a:p>
            <a:r>
              <a:rPr lang="pt-BR" dirty="0" smtClean="0"/>
              <a:t>Meio físico</a:t>
            </a:r>
          </a:p>
          <a:p>
            <a:pPr lvl="1"/>
            <a:r>
              <a:rPr lang="pt-BR" dirty="0" smtClean="0"/>
              <a:t>Enlaces, meio sem fio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Protocolos</a:t>
            </a:r>
          </a:p>
          <a:p>
            <a:pPr lvl="1"/>
            <a:r>
              <a:rPr lang="pt-BR" dirty="0" smtClean="0"/>
              <a:t>“definem o formato, a ordem das msgs enviadas e recebidas entre entidades de rede e ações tomadas sobre transmissão e recepção de mensagens”</a:t>
            </a:r>
          </a:p>
          <a:p>
            <a:r>
              <a:rPr lang="pt-BR" dirty="0" smtClean="0"/>
              <a:t>RFCs (IETF)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7100" y="3645024"/>
            <a:ext cx="56769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85048" cy="52578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Na Borda da rede</a:t>
            </a:r>
          </a:p>
          <a:p>
            <a:pPr lvl="1"/>
            <a:r>
              <a:rPr lang="pt-BR" dirty="0" smtClean="0"/>
              <a:t>Serviços orientados a conexão</a:t>
            </a:r>
          </a:p>
          <a:p>
            <a:pPr lvl="2"/>
            <a:r>
              <a:rPr lang="pt-BR" dirty="0" smtClean="0"/>
              <a:t>Preparação para transferência de dados (handshaking)</a:t>
            </a:r>
          </a:p>
          <a:p>
            <a:pPr lvl="2"/>
            <a:r>
              <a:rPr lang="pt-BR" dirty="0" smtClean="0"/>
              <a:t>TCP</a:t>
            </a:r>
          </a:p>
          <a:p>
            <a:pPr lvl="1"/>
            <a:r>
              <a:rPr lang="pt-BR" dirty="0" smtClean="0"/>
              <a:t>Serviços não orientados a conexão</a:t>
            </a:r>
          </a:p>
          <a:p>
            <a:pPr lvl="2"/>
            <a:r>
              <a:rPr lang="pt-BR" dirty="0" smtClean="0"/>
              <a:t>Sem garantia de entrega dos dados</a:t>
            </a:r>
          </a:p>
          <a:p>
            <a:pPr lvl="2"/>
            <a:r>
              <a:rPr lang="pt-BR" dirty="0" smtClean="0"/>
              <a:t>UDP</a:t>
            </a:r>
          </a:p>
          <a:p>
            <a:r>
              <a:rPr lang="pt-BR" dirty="0" smtClean="0"/>
              <a:t>No núcleo da rede</a:t>
            </a:r>
          </a:p>
          <a:p>
            <a:pPr lvl="1"/>
            <a:r>
              <a:rPr lang="pt-BR" dirty="0" smtClean="0"/>
              <a:t>Circuitos virtuais</a:t>
            </a:r>
          </a:p>
          <a:p>
            <a:pPr lvl="2"/>
            <a:r>
              <a:rPr lang="pt-BR" dirty="0" smtClean="0"/>
              <a:t>Circuitos virtuais</a:t>
            </a:r>
          </a:p>
          <a:p>
            <a:pPr lvl="2"/>
            <a:r>
              <a:rPr lang="pt-BR" dirty="0" smtClean="0"/>
              <a:t>Recursos dedicados</a:t>
            </a:r>
          </a:p>
          <a:p>
            <a:pPr lvl="2"/>
            <a:r>
              <a:rPr lang="pt-BR" dirty="0" smtClean="0"/>
              <a:t>ATM </a:t>
            </a:r>
          </a:p>
          <a:p>
            <a:pPr lvl="1"/>
            <a:r>
              <a:rPr lang="pt-BR" dirty="0" smtClean="0"/>
              <a:t>Rede de datagramas</a:t>
            </a:r>
          </a:p>
          <a:p>
            <a:pPr lvl="2"/>
            <a:r>
              <a:rPr lang="pt-BR" dirty="0" smtClean="0"/>
              <a:t>Rede de datagramas</a:t>
            </a:r>
          </a:p>
          <a:p>
            <a:pPr lvl="2"/>
            <a:r>
              <a:rPr lang="pt-BR" dirty="0" smtClean="0"/>
              <a:t>Disputa por recursos (melhor esforço)</a:t>
            </a:r>
          </a:p>
          <a:p>
            <a:pPr lvl="2"/>
            <a:r>
              <a:rPr lang="pt-BR" dirty="0" smtClean="0"/>
              <a:t>TCP/IP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4772" y="2492896"/>
            <a:ext cx="242922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437112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Internet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Taxonomia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2819400"/>
            <a:ext cx="66294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</TotalTime>
  <Words>1047</Words>
  <Application>Microsoft Office PowerPoint</Application>
  <PresentationFormat>On-screen Show (4:3)</PresentationFormat>
  <Paragraphs>240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Custom Design</vt:lpstr>
      <vt:lpstr>Slide 1</vt:lpstr>
      <vt:lpstr>Abstração</vt:lpstr>
      <vt:lpstr>Abstração</vt:lpstr>
      <vt:lpstr>Abstração</vt:lpstr>
      <vt:lpstr>Abstração</vt:lpstr>
      <vt:lpstr>Internet</vt:lpstr>
      <vt:lpstr>Internet</vt:lpstr>
      <vt:lpstr>Internet</vt:lpstr>
      <vt:lpstr>Internet</vt:lpstr>
      <vt:lpstr>Rede das redes</vt:lpstr>
      <vt:lpstr>Rede das redes</vt:lpstr>
      <vt:lpstr>Rede das redes</vt:lpstr>
      <vt:lpstr>Rede das redes</vt:lpstr>
      <vt:lpstr>Redes Broadband</vt:lpstr>
      <vt:lpstr>Elementos de uma Rede Broadband</vt:lpstr>
      <vt:lpstr>Elementos de uma Rede Broadband</vt:lpstr>
      <vt:lpstr>Redes de Acesso</vt:lpstr>
      <vt:lpstr>Padronização em redes</vt:lpstr>
      <vt:lpstr>Modelo em camadas</vt:lpstr>
      <vt:lpstr>Camada de aplicação</vt:lpstr>
      <vt:lpstr>Camada de Apresentação</vt:lpstr>
      <vt:lpstr>Camada de Sessão</vt:lpstr>
      <vt:lpstr>Camada de Transporte</vt:lpstr>
      <vt:lpstr>Camada de Rede</vt:lpstr>
      <vt:lpstr>Camada de enlace</vt:lpstr>
      <vt:lpstr>Camada física</vt:lpstr>
      <vt:lpstr>Caminho fim a fim</vt:lpstr>
      <vt:lpstr>Perdas e atrasos</vt:lpstr>
      <vt:lpstr>Atrasos</vt:lpstr>
      <vt:lpstr>Atrasos</vt:lpstr>
      <vt:lpstr>Medindo atraso</vt:lpstr>
      <vt:lpstr>Referências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Evandro Duarte de Sá</dc:creator>
  <cp:lastModifiedBy>Usuario</cp:lastModifiedBy>
  <cp:revision>152</cp:revision>
  <dcterms:created xsi:type="dcterms:W3CDTF">2011-01-18T08:59:35Z</dcterms:created>
  <dcterms:modified xsi:type="dcterms:W3CDTF">2019-02-06T02:00:25Z</dcterms:modified>
</cp:coreProperties>
</file>